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AA-6BF3-4AD2-993F-EC3CEC5B4A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5C3-90EF-4B0E-9177-DEEFB3548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AA-6BF3-4AD2-993F-EC3CEC5B4A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5C3-90EF-4B0E-9177-DEEFB3548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AA-6BF3-4AD2-993F-EC3CEC5B4A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5C3-90EF-4B0E-9177-DEEFB3548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AA-6BF3-4AD2-993F-EC3CEC5B4A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5C3-90EF-4B0E-9177-DEEFB3548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AA-6BF3-4AD2-993F-EC3CEC5B4A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5C3-90EF-4B0E-9177-DEEFB3548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AA-6BF3-4AD2-993F-EC3CEC5B4A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5C3-90EF-4B0E-9177-DEEFB3548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AA-6BF3-4AD2-993F-EC3CEC5B4A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5C3-90EF-4B0E-9177-DEEFB3548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AA-6BF3-4AD2-993F-EC3CEC5B4A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5C3-90EF-4B0E-9177-DEEFB3548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AA-6BF3-4AD2-993F-EC3CEC5B4A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5C3-90EF-4B0E-9177-DEEFB3548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AA-6BF3-4AD2-993F-EC3CEC5B4A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5C3-90EF-4B0E-9177-DEEFB3548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AA-6BF3-4AD2-993F-EC3CEC5B4A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5C3-90EF-4B0E-9177-DEEFB3548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A4AA-6BF3-4AD2-993F-EC3CEC5B4A5F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285C3-90EF-4B0E-9177-DEEFB3548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s://www.culture.ru/storage/images/780b64e48f1e929fbd9b37ca759a77a9/7c6d007f1b6446b09949dc392f4f3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21696" y="404664"/>
            <a:ext cx="502230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Gungsuh" pitchFamily="18" charset="-127"/>
                <a:ea typeface="Gungsuh" pitchFamily="18" charset="-127"/>
              </a:rPr>
              <a:t>Поступление новой литературы</a:t>
            </a:r>
            <a:endParaRPr lang="ru-RU" sz="2800" dirty="0" smtClean="0">
              <a:latin typeface="Gungsuh" pitchFamily="18" charset="-127"/>
              <a:ea typeface="Gungsuh" pitchFamily="18" charset="-127"/>
            </a:endParaRPr>
          </a:p>
          <a:p>
            <a:pPr algn="ctr"/>
            <a:r>
              <a:rPr lang="ru-RU" sz="2800" b="1" i="1" dirty="0" smtClean="0">
                <a:latin typeface="Gungsuh" pitchFamily="18" charset="-127"/>
                <a:ea typeface="Gungsuh" pitchFamily="18" charset="-127"/>
              </a:rPr>
              <a:t>в фонд библиотеки техникума</a:t>
            </a:r>
            <a:endParaRPr lang="ru-RU" sz="2800" dirty="0" smtClean="0">
              <a:latin typeface="Gungsuh" pitchFamily="18" charset="-127"/>
              <a:ea typeface="Gungsuh" pitchFamily="18" charset="-127"/>
            </a:endParaRPr>
          </a:p>
          <a:p>
            <a:r>
              <a:rPr lang="ru-RU" sz="2400" b="1" i="1" dirty="0" smtClean="0">
                <a:latin typeface="Gungsuh" pitchFamily="18" charset="-127"/>
                <a:ea typeface="Gungsuh" pitchFamily="18" charset="-127"/>
              </a:rPr>
              <a:t>  </a:t>
            </a:r>
            <a:endParaRPr lang="ru-RU" sz="2400" dirty="0" smtClean="0">
              <a:latin typeface="Gungsuh" pitchFamily="18" charset="-127"/>
              <a:ea typeface="Gungsuh" pitchFamily="18" charset="-127"/>
            </a:endParaRPr>
          </a:p>
          <a:p>
            <a:endParaRPr lang="en-US" b="1" dirty="0" smtClean="0">
              <a:latin typeface="Gungsuh" pitchFamily="18" charset="-127"/>
              <a:ea typeface="Gungsuh" pitchFamily="18" charset="-127"/>
            </a:endParaRPr>
          </a:p>
          <a:p>
            <a:endParaRPr lang="en-US" b="1" dirty="0" smtClean="0">
              <a:latin typeface="Gungsuh" pitchFamily="18" charset="-127"/>
              <a:ea typeface="Gungsuh" pitchFamily="18" charset="-127"/>
            </a:endParaRPr>
          </a:p>
          <a:p>
            <a:endParaRPr lang="en-US" b="1" dirty="0" smtClean="0">
              <a:latin typeface="Gungsuh" pitchFamily="18" charset="-127"/>
              <a:ea typeface="Gungsuh" pitchFamily="18" charset="-127"/>
            </a:endParaRPr>
          </a:p>
          <a:p>
            <a:pPr algn="r"/>
            <a:endParaRPr lang="en-US" b="1" dirty="0" smtClean="0">
              <a:latin typeface="Gungsuh" pitchFamily="18" charset="-127"/>
              <a:ea typeface="Gungsuh" pitchFamily="18" charset="-127"/>
            </a:endParaRPr>
          </a:p>
          <a:p>
            <a:pPr algn="r"/>
            <a:endParaRPr lang="en-US" b="1" dirty="0">
              <a:latin typeface="Gungsuh" pitchFamily="18" charset="-127"/>
              <a:ea typeface="Gungsuh" pitchFamily="18" charset="-127"/>
            </a:endParaRPr>
          </a:p>
          <a:p>
            <a:pPr algn="r"/>
            <a:endParaRPr lang="en-US" b="1" dirty="0" smtClean="0">
              <a:latin typeface="Gungsuh" pitchFamily="18" charset="-127"/>
              <a:ea typeface="Gungsuh" pitchFamily="18" charset="-127"/>
            </a:endParaRPr>
          </a:p>
          <a:p>
            <a:pPr algn="r"/>
            <a:endParaRPr lang="en-US" b="1" dirty="0">
              <a:latin typeface="Gungsuh" pitchFamily="18" charset="-127"/>
              <a:ea typeface="Gungsuh" pitchFamily="18" charset="-127"/>
            </a:endParaRPr>
          </a:p>
          <a:p>
            <a:pPr algn="r"/>
            <a:endParaRPr lang="en-US" b="1" dirty="0" smtClean="0">
              <a:latin typeface="Gungsuh" pitchFamily="18" charset="-127"/>
              <a:ea typeface="Gungsuh" pitchFamily="18" charset="-127"/>
            </a:endParaRPr>
          </a:p>
          <a:p>
            <a:pPr algn="r"/>
            <a:endParaRPr lang="en-US" b="1" dirty="0">
              <a:latin typeface="Gungsuh" pitchFamily="18" charset="-127"/>
              <a:ea typeface="Gungsuh" pitchFamily="18" charset="-127"/>
            </a:endParaRPr>
          </a:p>
          <a:p>
            <a:pPr algn="r"/>
            <a:endParaRPr lang="en-US" b="1" dirty="0" smtClean="0">
              <a:latin typeface="Gungsuh" pitchFamily="18" charset="-127"/>
              <a:ea typeface="Gungsuh" pitchFamily="18" charset="-127"/>
            </a:endParaRPr>
          </a:p>
          <a:p>
            <a:pPr algn="r"/>
            <a:r>
              <a:rPr lang="ru-RU" b="1" dirty="0" smtClean="0">
                <a:latin typeface="Gungsuh" pitchFamily="18" charset="-127"/>
                <a:ea typeface="Gungsuh" pitchFamily="18" charset="-127"/>
              </a:rPr>
              <a:t>Все учебники соответствуют стандартам  нового поколения, а так же имеют гриф и компетенции.</a:t>
            </a:r>
            <a:endParaRPr lang="ru-RU" dirty="0">
              <a:latin typeface="Gungsuh" pitchFamily="18" charset="-127"/>
              <a:ea typeface="Gungsuh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Куприянова Г.В.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Поддержание рабочего состояния оборудования систем водоснабжения, водоотведения, отопления объектов жилищно-коммунального хозяйства: учебник / Г.В. Куприянова, В.В. Федоров. – Москва: Академия, 2020. – 256с.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Рассмотрены вопросы теории и практики технического обслуживания, ремонта и монтажа отдельных узлов системы водоснабжения. Рассмотрены требования охраны труда, основы «бережливого производства» и защиты окружающей среды при выполнении технического обслуживания, ремонта и монтажа санитарно-технических систем объектов жилищно-коммунального хозяйства.</a:t>
            </a:r>
            <a:endParaRPr lang="ru-RU" dirty="0"/>
          </a:p>
        </p:txBody>
      </p:sp>
      <p:pic>
        <p:nvPicPr>
          <p:cNvPr id="9" name="Рисунок 8" descr="C:\Users\lesha\Desktop\,hnv 001.jpg"/>
          <p:cNvPicPr/>
          <p:nvPr/>
        </p:nvPicPr>
        <p:blipFill>
          <a:blip r:embed="rId3" cstate="print"/>
          <a:srcRect l="32030" b="26811"/>
          <a:stretch>
            <a:fillRect/>
          </a:stretch>
        </p:blipFill>
        <p:spPr bwMode="auto">
          <a:xfrm>
            <a:off x="5220072" y="1412776"/>
            <a:ext cx="33123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Римшин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В.И., Волкова С.В., Шумилова Е.Ю.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Планирование, учет 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калькулирование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услуг жилищно-коммунального хозяйства: учебное пособие / В.И.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Римшин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С.В. Волкова, Е.Ю. Шумилова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Москва: АСВ, 2020. – 204с.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 пособии рассматриваются определение и учет расходов на содержание многоквартирных домов, расходов на их содержание, порядок и условия распределение расходов на содержание и текущий ремонт общего имущества, подходы к расходам от содержания многоквартирного дома, смета расходов и доходов, а также цели учета расходов и доходов на содержание многоквартирного дома, правила предоставления коммунальных услуг, определение размера их оплаты, в том числе за расчетный период потребления.</a:t>
            </a:r>
            <a:endParaRPr lang="ru-RU" dirty="0"/>
          </a:p>
        </p:txBody>
      </p:sp>
      <p:pic>
        <p:nvPicPr>
          <p:cNvPr id="9" name="Рисунок 8" descr="C:\Users\lesha\Desktop\iugyk 001.jpg"/>
          <p:cNvPicPr/>
          <p:nvPr/>
        </p:nvPicPr>
        <p:blipFill>
          <a:blip r:embed="rId3" cstate="print"/>
          <a:srcRect l="31330" b="29606"/>
          <a:stretch>
            <a:fillRect/>
          </a:stretch>
        </p:blipFill>
        <p:spPr bwMode="auto">
          <a:xfrm>
            <a:off x="5220072" y="1268760"/>
            <a:ext cx="3554848" cy="503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Бузырев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В.В., Васильева Н.В., Чекалин В.С., Мартынов В.Ф.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Экономика жилищной сферы: учебник / В.В.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Бузырев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др. – Москва: РИОР: ИНФРА-М, 2020. – 363с.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 учебнике рассмотрены экономические основы функционирования жилищной сферы, раскрыты вопросы воспроизводства жилищного фонда, отражены современные аспекты организации управления жилищным строительством и эксплуатацией жилищного фонда, изложено содержание жилищно-коммунальной реформы. Особое внимание уделено современным формам и методам финансирования жилищного строительства и эксплуатации жилищного фонда.</a:t>
            </a:r>
            <a:endParaRPr lang="ru-RU" dirty="0"/>
          </a:p>
        </p:txBody>
      </p:sp>
      <p:pic>
        <p:nvPicPr>
          <p:cNvPr id="8" name="Рисунок 7" descr="C:\Users\lesha\Desktop\67 001.jpg"/>
          <p:cNvPicPr/>
          <p:nvPr/>
        </p:nvPicPr>
        <p:blipFill>
          <a:blip r:embed="rId3" cstate="print"/>
          <a:srcRect l="31332" b="26322"/>
          <a:stretch>
            <a:fillRect/>
          </a:stretch>
        </p:blipFill>
        <p:spPr bwMode="auto">
          <a:xfrm>
            <a:off x="5076056" y="980728"/>
            <a:ext cx="3624515" cy="531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Нестеренко В.М.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Поддержание рабочего состояния силовых слаботочных систем зданий и сооружений, освещения и осветительных сетей объектов жилищно-коммунального хозяйства: учебник / В.М. Нестеренко. – Москва: Академия, 2019. – 288с.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Рассмотрены пространство профессиональной деятельности мастера жилищно-коммунального хозяйства, классификация зданий и сооружений, их конструктивные элементы, особенности энергоэффективных зданий, электромонтажные работы в системе жилищно-коммунального хозяйства, применяемые при этом материалы и изделия, инструменты и приспособления, осветительные установки, источники света, их характеристики и схемы включения.</a:t>
            </a:r>
            <a:endParaRPr lang="ru-RU" dirty="0"/>
          </a:p>
        </p:txBody>
      </p:sp>
      <p:pic>
        <p:nvPicPr>
          <p:cNvPr id="8" name="Рисунок 7" descr="C:\Users\lesha\Desktop\i 001.jpg"/>
          <p:cNvPicPr/>
          <p:nvPr/>
        </p:nvPicPr>
        <p:blipFill>
          <a:blip r:embed="rId3" cstate="print"/>
          <a:srcRect l="33024" b="27039"/>
          <a:stretch>
            <a:fillRect/>
          </a:stretch>
        </p:blipFill>
        <p:spPr bwMode="auto">
          <a:xfrm>
            <a:off x="5436096" y="1340768"/>
            <a:ext cx="3427717" cy="521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Антонов Г.Д.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проектами организации: учебник / Г.Д. Антонов и др. – Москва: ИНФРА-М, 2020. – 244с.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 учебнике рассматриваются теоретико- методические и практические вопросы управления проектами. Изложено понимание места проектной деятельности в организации, современного состояния управления проектами, классификации проектов, процессов и методов управления сроками, стоимостью, рисками проектов, оценки инвестиционной привлекательности проектов, управления портфелями и программами проектов в организации.</a:t>
            </a:r>
            <a:endParaRPr lang="ru-RU" dirty="0"/>
          </a:p>
        </p:txBody>
      </p:sp>
      <p:pic>
        <p:nvPicPr>
          <p:cNvPr id="8" name="Рисунок 7" descr="C:\Users\lesha\Desktop\t 001.jpg"/>
          <p:cNvPicPr/>
          <p:nvPr/>
        </p:nvPicPr>
        <p:blipFill>
          <a:blip r:embed="rId3" cstate="print"/>
          <a:srcRect l="34379" b="27429"/>
          <a:stretch>
            <a:fillRect/>
          </a:stretch>
        </p:blipFill>
        <p:spPr bwMode="auto">
          <a:xfrm>
            <a:off x="4932040" y="908720"/>
            <a:ext cx="3678096" cy="562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редакцией Якимовой Е.С.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Жилищное право: учебник / под ред. Е.С. Якимовой. – Москва: КНОРУС, 2021. – 298с.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Раскрываются понятия и содержание жилищных правоотношений, рассматриваются жилищное законодательство и практика его применения в отношениях, возникающих по поводу владения, пользования и распоряжения жилыми помещениями, принадлежащими гражданам на праве собственности, а также отношениях между нанимателями и собственника жилых помещений.</a:t>
            </a:r>
            <a:endParaRPr lang="ru-RU" dirty="0"/>
          </a:p>
        </p:txBody>
      </p:sp>
      <p:pic>
        <p:nvPicPr>
          <p:cNvPr id="8" name="Рисунок 7" descr="C:\Users\lesha\Desktop\sefs 001.jpg"/>
          <p:cNvPicPr/>
          <p:nvPr/>
        </p:nvPicPr>
        <p:blipFill>
          <a:blip r:embed="rId3" cstate="print"/>
          <a:srcRect l="29470" b="27060"/>
          <a:stretch>
            <a:fillRect/>
          </a:stretch>
        </p:blipFill>
        <p:spPr bwMode="auto">
          <a:xfrm>
            <a:off x="5076056" y="1052737"/>
            <a:ext cx="35283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общей редакцией Грабового П.Г.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Экономика и управление жилищно-коммунальным хозяйством: учебник / под ред. П.Г. Грабового. – Москва: Просветитель, 2018. – 672с.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 учебнике рассмотрены основные положения экономики и управления жилищно-коммунальной сферой, сформулированы понятия и категории системы городского хозяйства, позволяющие раскрыть принципы и подходы к управления городским жилищным фондом, испектированию и контролю его технического состояния.</a:t>
            </a:r>
            <a:endParaRPr lang="ru-RU" dirty="0"/>
          </a:p>
        </p:txBody>
      </p:sp>
      <p:pic>
        <p:nvPicPr>
          <p:cNvPr id="8" name="Рисунок 7" descr="C:\Users\lesha\Desktop\vhjk,h 001.jpg"/>
          <p:cNvPicPr/>
          <p:nvPr/>
        </p:nvPicPr>
        <p:blipFill>
          <a:blip r:embed="rId3" cstate="print"/>
          <a:srcRect l="21532" b="18992"/>
          <a:stretch>
            <a:fillRect/>
          </a:stretch>
        </p:blipFill>
        <p:spPr bwMode="auto">
          <a:xfrm>
            <a:off x="5148064" y="1340768"/>
            <a:ext cx="3552384" cy="503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Жуков А.П.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жилищно-коммунальным хозяйством: учебник / А.П. Жуков, О.В. Девяткин. – Москва: КНОРУС, 2021. – 304с.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Представлены современные подходы и специфика организации жилищно-коммунального хозяйства в муниципальных образованиях РФ.</a:t>
            </a:r>
            <a:endParaRPr lang="ru-RU" dirty="0"/>
          </a:p>
        </p:txBody>
      </p:sp>
      <p:pic>
        <p:nvPicPr>
          <p:cNvPr id="9" name="Рисунок 8" descr="C:\Users\lesha\Desktop\nb ghfv 001.jpg"/>
          <p:cNvPicPr/>
          <p:nvPr/>
        </p:nvPicPr>
        <p:blipFill>
          <a:blip r:embed="rId3" cstate="print"/>
          <a:srcRect l="29131" b="27306"/>
          <a:stretch>
            <a:fillRect/>
          </a:stretch>
        </p:blipFill>
        <p:spPr bwMode="auto">
          <a:xfrm>
            <a:off x="4716016" y="1124744"/>
            <a:ext cx="3688559" cy="534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Жилищный кодекс Российской Федерации. – Москва: Проспект, 2020. – 272с.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Издание учитывает все изменения, внесенные опубликованными в официальных источниках на дату подписания издания в печать федеральными законами.</a:t>
            </a:r>
            <a:endParaRPr lang="ru-RU" dirty="0"/>
          </a:p>
        </p:txBody>
      </p:sp>
      <p:pic>
        <p:nvPicPr>
          <p:cNvPr id="8" name="Рисунок 7" descr="C:\Users\lesha\Desktop\yg 001.jpg"/>
          <p:cNvPicPr/>
          <p:nvPr/>
        </p:nvPicPr>
        <p:blipFill>
          <a:blip r:embed="rId3" cstate="print"/>
          <a:srcRect l="41657" b="33087"/>
          <a:stretch>
            <a:fillRect/>
          </a:stretch>
        </p:blipFill>
        <p:spPr bwMode="auto">
          <a:xfrm>
            <a:off x="4860032" y="836712"/>
            <a:ext cx="3464553" cy="54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Сокова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С.Д.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Основы технологии и организации строительно-монтажных работ: учебник С.Д.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Сокова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Москва: ИНФРА-М, 2021. – 208с.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 учебнике изложены Основы технологии производства общестроительных, монтажных и специальных работ, выполняемых при прокладке сетей и возведении зданий и сооружений различного назначения, освещены способы открытой и закрытой прокладки трубопроводов, устройства переходов через различные препятствия, монтажа зданий, сооружений и технологического оборудования.</a:t>
            </a:r>
            <a:endParaRPr lang="ru-RU" dirty="0"/>
          </a:p>
        </p:txBody>
      </p:sp>
      <p:pic>
        <p:nvPicPr>
          <p:cNvPr id="8" name="Рисунок 7" descr="C:\Users\lesha\Desktop\yt 001.jpg"/>
          <p:cNvPicPr/>
          <p:nvPr/>
        </p:nvPicPr>
        <p:blipFill>
          <a:blip r:embed="rId3" cstate="print"/>
          <a:srcRect l="33701" b="27359"/>
          <a:stretch>
            <a:fillRect/>
          </a:stretch>
        </p:blipFill>
        <p:spPr bwMode="auto">
          <a:xfrm>
            <a:off x="4860032" y="980728"/>
            <a:ext cx="3478676" cy="54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Далматов Б.И.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Механика грунтов, основания и фундаменты (включая специальный курс инженерной геологии) : учебник для СПО / Б.И. Далматов. – Санкт-Петербург: Лань, 2021. – 416с. : ил. – Текст: непосредственный.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lesha\Desktop\mhggcvm 001.jpg"/>
          <p:cNvPicPr/>
          <p:nvPr/>
        </p:nvPicPr>
        <p:blipFill>
          <a:blip r:embed="rId3" cstate="print"/>
          <a:srcRect l="36926" b="30368"/>
          <a:stretch>
            <a:fillRect/>
          </a:stretch>
        </p:blipFill>
        <p:spPr bwMode="auto">
          <a:xfrm>
            <a:off x="5148064" y="1340768"/>
            <a:ext cx="3746411" cy="496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155679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 учебнике рассматриваются физико-механические свойства грунтов, геодинамические процессы и влияние их на сооружения, инженерно-геологические изыскания, распределение напряжений и деформаций грунтов в основаниях сооружений, устойчивость массивов грунтов. Приведены основные принципы и методы проектирования фундаментов, устройство фундаментов в особо сложных условиях и при динамических воздействиях, приемы упрочения слабых грунтов оснований, особенности возведения и реконструкции фундаментов, методика экономической оценки принимаемых решений.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Матвеев А.Б.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Техническое обслуживание, ремонт и монтаж отдельных узлов системы водоснабжения: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учебник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А.Б Матвеев, И.А. Ильичева и др.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Москва: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КНОРУС, 2020.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168с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Предназначен для изучения вопросов эксплуатации санитарно- технических устройств, а также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 питьевого водопровода, поливочного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противопожарного. Отдельно рассмотрены диагностика и техническое обслуживание систем водоснабжения объектов жилищно-коммунального хозяйства.</a:t>
            </a:r>
            <a:endParaRPr lang="ru-RU" dirty="0"/>
          </a:p>
        </p:txBody>
      </p:sp>
      <p:pic>
        <p:nvPicPr>
          <p:cNvPr id="8" name="Рисунок 7" descr="C:\Users\lesha\Desktop\rfth 001.jpg"/>
          <p:cNvPicPr/>
          <p:nvPr/>
        </p:nvPicPr>
        <p:blipFill>
          <a:blip r:embed="rId3" cstate="print"/>
          <a:srcRect l="28696" b="26989"/>
          <a:stretch>
            <a:fillRect/>
          </a:stretch>
        </p:blipFill>
        <p:spPr bwMode="auto">
          <a:xfrm>
            <a:off x="4932040" y="1124744"/>
            <a:ext cx="3846406" cy="550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Федоров В.В.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Реконструкция и реставрация зданий: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учебник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В.В. Федоров.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Москва: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ИНФРА-М, 2021.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208с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Рассмотрены основы реконструкции и реставрации зданий различного назначения. Приводятся сведения по определению технического состояния зданий и сооружений. Анализируются критерии технико-экономической целесообразности переустройства объектов городской застройки. Содержатся рекомендации по принципам выбора проектных решений реконструкции зданий в зависимости от различных факторов.</a:t>
            </a:r>
            <a:endParaRPr lang="ru-RU" dirty="0"/>
          </a:p>
        </p:txBody>
      </p:sp>
      <p:pic>
        <p:nvPicPr>
          <p:cNvPr id="9" name="Рисунок 8" descr="C:\Users\lesha\Desktop\mj 001.jpg"/>
          <p:cNvPicPr/>
          <p:nvPr/>
        </p:nvPicPr>
        <p:blipFill>
          <a:blip r:embed="rId3" cstate="print"/>
          <a:srcRect l="34026" b="27419"/>
          <a:stretch>
            <a:fillRect/>
          </a:stretch>
        </p:blipFill>
        <p:spPr bwMode="auto">
          <a:xfrm>
            <a:off x="5004048" y="980728"/>
            <a:ext cx="3689683" cy="555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Покровский Б.С.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Основы слесарного дела: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учебник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Б.С. Покровский.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Москва: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Академия, 2020.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208с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Изложены теоретические основы выполнения слесарных операций, а также методов сборки разъемных и неразъемных соединений и обработки на металлорежущих станках, позволяющей заменить трудоемкий ручной труд механизированной обработкой.</a:t>
            </a:r>
            <a:endParaRPr lang="ru-RU" dirty="0"/>
          </a:p>
        </p:txBody>
      </p:sp>
      <p:pic>
        <p:nvPicPr>
          <p:cNvPr id="8" name="Рисунок 7" descr="C:\Users\lesha\Desktop\rt 001.jpg"/>
          <p:cNvPicPr/>
          <p:nvPr/>
        </p:nvPicPr>
        <p:blipFill>
          <a:blip r:embed="rId3" cstate="print"/>
          <a:srcRect l="32249" b="27204"/>
          <a:stretch>
            <a:fillRect/>
          </a:stretch>
        </p:blipFill>
        <p:spPr bwMode="auto">
          <a:xfrm>
            <a:off x="5292080" y="1124744"/>
            <a:ext cx="367240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Галкин А.А.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Английский язык для строительных специальностей: учебное пособие А.А. Галкин.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Санкт-Петербург: Лань, 2020.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124с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Учебное пособие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состоит из 10 частей. Каждая часть включает в себя несколько разделов, в каждом из которых приведены текст и блоки упражнений на формирование лексических и грамматических навыков, навыков чтения, говорения и письма. </a:t>
            </a:r>
            <a:endParaRPr lang="ru-RU" dirty="0"/>
          </a:p>
        </p:txBody>
      </p:sp>
      <p:pic>
        <p:nvPicPr>
          <p:cNvPr id="9" name="Рисунок 8" descr="C:\Users\lesha\Desktop\gjmhfk 001.jpg"/>
          <p:cNvPicPr/>
          <p:nvPr/>
        </p:nvPicPr>
        <p:blipFill>
          <a:blip r:embed="rId3" cstate="print"/>
          <a:srcRect l="24107" b="21075"/>
          <a:stretch>
            <a:fillRect/>
          </a:stretch>
        </p:blipFill>
        <p:spPr bwMode="auto">
          <a:xfrm>
            <a:off x="4860032" y="908720"/>
            <a:ext cx="3839574" cy="574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Комков В.А.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Энергосбережение в жилищно-коммунальном хозяйстве: учебное пособие / В.А. Комков, Н.С.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Тимахова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Москва: ИНФРА-М, 2021. – 204с.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608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Рассмотрены вопросы обследования и анализа состояния энергетического обеспечения зданий, организации контроля и учета энергопотребления, основные направления энергосберегающих технологий и мероприятий, применяемых на объектах ЖКХ и в строительстве.</a:t>
            </a:r>
            <a:endParaRPr lang="ru-RU" dirty="0"/>
          </a:p>
        </p:txBody>
      </p:sp>
      <p:pic>
        <p:nvPicPr>
          <p:cNvPr id="8" name="Рисунок 7" descr="C:\Users\lesha\Desktop\,.bn 001.jpg"/>
          <p:cNvPicPr/>
          <p:nvPr/>
        </p:nvPicPr>
        <p:blipFill>
          <a:blip r:embed="rId3" cstate="print"/>
          <a:srcRect l="32729" b="27192"/>
          <a:stretch>
            <a:fillRect/>
          </a:stretch>
        </p:blipFill>
        <p:spPr bwMode="auto">
          <a:xfrm>
            <a:off x="5076056" y="836712"/>
            <a:ext cx="37997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Комков В.А.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Техническая эксплуатация зданий и сооружений: учебник / В.А. Комков, В.Б. Акимов. – Москва: ИНФРА-М, 2021. – 338с.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608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 учебнике приведены сведения по эксплуатации, капитальному ремонту и реконструкции объектов жилищно-коммунального хозяйства, обеспечению сохранности и содержанию жилищного фонда.</a:t>
            </a:r>
            <a:endParaRPr lang="ru-RU" dirty="0"/>
          </a:p>
        </p:txBody>
      </p:sp>
      <p:pic>
        <p:nvPicPr>
          <p:cNvPr id="8" name="Рисунок 7" descr="C:\Users\lesha\Desktop\m 001.jpg"/>
          <p:cNvPicPr/>
          <p:nvPr/>
        </p:nvPicPr>
        <p:blipFill>
          <a:blip r:embed="rId3" cstate="print"/>
          <a:srcRect l="31330" b="26557"/>
          <a:stretch>
            <a:fillRect/>
          </a:stretch>
        </p:blipFill>
        <p:spPr bwMode="auto">
          <a:xfrm>
            <a:off x="5076056" y="980728"/>
            <a:ext cx="39148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Римшин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В.И.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Правовое регулирование городской деятельности и жилищное законодательство: учебник / В.И.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Римшин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В.А.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Греджев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– Москва: ИНФРА-М, 2021. – 479с.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6288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 учебнике рассмотрены источники правового регулирования городской деятельности в РФ, полномочия органов государственной власти РФ и органов местного самоуправления в области градостроительства, вопросы территориального планирования, градостроительного зонирования, предоставления земельных участков для строительства, проектирования, строительства и реконструкции объектов капитального строительства др.</a:t>
            </a:r>
            <a:endParaRPr lang="ru-RU" dirty="0"/>
          </a:p>
        </p:txBody>
      </p:sp>
      <p:pic>
        <p:nvPicPr>
          <p:cNvPr id="9" name="Рисунок 8" descr="C:\Users\lesha\Desktop\; 001.jpg"/>
          <p:cNvPicPr/>
          <p:nvPr/>
        </p:nvPicPr>
        <p:blipFill>
          <a:blip r:embed="rId3" cstate="print"/>
          <a:srcRect l="32205" b="27573"/>
          <a:stretch>
            <a:fillRect/>
          </a:stretch>
        </p:blipFill>
        <p:spPr bwMode="auto">
          <a:xfrm>
            <a:off x="5364088" y="1052736"/>
            <a:ext cx="3384854" cy="483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Лебедев В.М.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Техническая эксплуатация зданий : учебное пособие / В.М. Лебедев. – Москва: ИНФРА-М, 2021. – 359с.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608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 учебнике приведены сведения по эксплуатации, капитальному ремонту и реконструкции объектов жилищно-коммунального хозяйства, обеспечению сохранности и содержанию жилищного фонда.</a:t>
            </a:r>
            <a:endParaRPr lang="ru-RU" dirty="0"/>
          </a:p>
        </p:txBody>
      </p:sp>
      <p:pic>
        <p:nvPicPr>
          <p:cNvPr id="8" name="Рисунок 7" descr="C:\Users\lesha\Desktop\iu 001.jpg"/>
          <p:cNvPicPr/>
          <p:nvPr/>
        </p:nvPicPr>
        <p:blipFill>
          <a:blip r:embed="rId3" cstate="print"/>
          <a:srcRect l="32555" b="27192"/>
          <a:stretch>
            <a:fillRect/>
          </a:stretch>
        </p:blipFill>
        <p:spPr bwMode="auto">
          <a:xfrm>
            <a:off x="5292081" y="764705"/>
            <a:ext cx="33843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Резник С.Д.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домашним хозяйством как социально-экономической системой: монография / С.Д. Резник, Н.Ю Егорова. – Москва: ИНФРА-М, 2021. – 157с.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608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Рассмотрены проблемы управления домашним хозяйством как социально-экономической системой, показаны основные тенденции экономической организации домашнего хозяйства.</a:t>
            </a:r>
            <a:endParaRPr lang="ru-RU" dirty="0"/>
          </a:p>
        </p:txBody>
      </p:sp>
      <p:pic>
        <p:nvPicPr>
          <p:cNvPr id="8" name="Рисунок 7" descr="C:\Users\lesha\Desktop\olp 001.jpg"/>
          <p:cNvPicPr/>
          <p:nvPr/>
        </p:nvPicPr>
        <p:blipFill>
          <a:blip r:embed="rId3" cstate="print"/>
          <a:srcRect l="35003" b="31131"/>
          <a:stretch>
            <a:fillRect/>
          </a:stretch>
        </p:blipFill>
        <p:spPr bwMode="auto">
          <a:xfrm>
            <a:off x="5148064" y="980728"/>
            <a:ext cx="3587537" cy="533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Аринцева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О.П.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управлять многоквартирным домом: методическое пособие/ О.П.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Аринцева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Е.И. Богомольный и др. – Москва: Проспект, 2016. – 128с.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Для студентов учебных заведений по специальностям, связанным с управлением многоквартирными домами и их эксплуатацией, руководителей и специалистов предприятий и организаций, осуществляющих деятельность по управлению многоквартирными домами, занимающихся вопросами ЖКХ  специалистов органов власти всех уровней и органов местного самоуправления.</a:t>
            </a:r>
            <a:endParaRPr lang="ru-RU" dirty="0"/>
          </a:p>
        </p:txBody>
      </p:sp>
      <p:pic>
        <p:nvPicPr>
          <p:cNvPr id="8" name="Рисунок 7" descr="C:\Users\lesha\Desktop\y 001.jpg"/>
          <p:cNvPicPr/>
          <p:nvPr/>
        </p:nvPicPr>
        <p:blipFill>
          <a:blip r:embed="rId3" cstate="print"/>
          <a:srcRect l="31855" b="26728"/>
          <a:stretch>
            <a:fillRect/>
          </a:stretch>
        </p:blipFill>
        <p:spPr bwMode="auto">
          <a:xfrm>
            <a:off x="5436096" y="1052736"/>
            <a:ext cx="3391118" cy="522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pressa41.ru/upload/iblock/652/%D0%BF%D1%80%D0%B5%D0%B7%D0%B5%D0%BD%D1%82%D0%B0%D1%86%D0%B8%D1%8F%20%D0%BA%D0%BD%D0%B8%D0%B3%D0%B8%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freethepeople.org/wp-content/uploads/2017/08/books-apple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Полуянович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Н.К.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Эксплуатация электротехнических систем объектов ЖКХ: учебное пособие / Н.К.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Полуянович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М.Н. Дубяго. – Ростов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/Д: Феникс, 2020. – 158с.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728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 пособии рассмотрены конструктивные особенности, классификация и выбор электротехнического оборудования, инструментов для силовых слаботочных домовых электрических систем, вопросы, связанные с правильным электромонтажом и обслуживанием электрических сетей, светотехнического оборудования многоквартирных домов.</a:t>
            </a:r>
            <a:endParaRPr lang="ru-RU" dirty="0"/>
          </a:p>
        </p:txBody>
      </p:sp>
      <p:pic>
        <p:nvPicPr>
          <p:cNvPr id="9" name="Рисунок 8" descr="C:\Users\lesha\Desktop\ll 001.jpg"/>
          <p:cNvPicPr/>
          <p:nvPr/>
        </p:nvPicPr>
        <p:blipFill>
          <a:blip r:embed="rId3" cstate="print"/>
          <a:srcRect l="38325" b="30241"/>
          <a:stretch>
            <a:fillRect/>
          </a:stretch>
        </p:blipFill>
        <p:spPr bwMode="auto">
          <a:xfrm>
            <a:off x="5076056" y="1196752"/>
            <a:ext cx="3563053" cy="537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677</Words>
  <Application>Microsoft Office PowerPoint</Application>
  <PresentationFormat>Экран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lesha</dc:creator>
  <cp:lastModifiedBy>lesha</cp:lastModifiedBy>
  <cp:revision>64</cp:revision>
  <dcterms:created xsi:type="dcterms:W3CDTF">2021-03-03T23:41:55Z</dcterms:created>
  <dcterms:modified xsi:type="dcterms:W3CDTF">2021-03-09T05:55:43Z</dcterms:modified>
</cp:coreProperties>
</file>